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handoutMasterIdLst>
    <p:handoutMasterId r:id="rId15"/>
  </p:handoutMasterIdLst>
  <p:sldIdLst>
    <p:sldId id="256" r:id="rId2"/>
    <p:sldId id="257" r:id="rId3"/>
    <p:sldId id="258" r:id="rId4"/>
    <p:sldId id="262" r:id="rId5"/>
    <p:sldId id="263" r:id="rId6"/>
    <p:sldId id="259" r:id="rId7"/>
    <p:sldId id="264" r:id="rId8"/>
    <p:sldId id="266" r:id="rId9"/>
    <p:sldId id="265" r:id="rId10"/>
    <p:sldId id="260" r:id="rId11"/>
    <p:sldId id="267" r:id="rId12"/>
    <p:sldId id="261" r:id="rId13"/>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4" autoAdjust="0"/>
    <p:restoredTop sz="87518" autoAdjust="0"/>
  </p:normalViewPr>
  <p:slideViewPr>
    <p:cSldViewPr snapToGrid="0">
      <p:cViewPr varScale="1">
        <p:scale>
          <a:sx n="81" d="100"/>
          <a:sy n="81" d="100"/>
        </p:scale>
        <p:origin x="936"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sz="2200" b="1" i="0" u="none" strike="noStrike" kern="1200" cap="all" spc="150" baseline="0">
              <a:solidFill>
                <a:schemeClr val="tx1">
                  <a:lumMod val="50000"/>
                  <a:lumOff val="50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Do you drink </c:v>
                </c:pt>
              </c:strCache>
            </c:strRef>
          </c:tx>
          <c:dPt>
            <c:idx val="0"/>
            <c:bubble3D val="0"/>
            <c:spPr>
              <a:pattFill prst="ltUpDiag">
                <a:fgClr>
                  <a:schemeClr val="accent1"/>
                </a:fgClr>
                <a:bgClr>
                  <a:schemeClr val="accent1">
                    <a:lumMod val="20000"/>
                    <a:lumOff val="80000"/>
                  </a:schemeClr>
                </a:bgClr>
              </a:pattFill>
              <a:ln w="19050">
                <a:solidFill>
                  <a:schemeClr val="lt1"/>
                </a:solidFill>
              </a:ln>
              <a:effectLst>
                <a:innerShdw blurRad="114300">
                  <a:schemeClr val="accent1"/>
                </a:innerShdw>
              </a:effectLst>
            </c:spPr>
          </c:dPt>
          <c:dPt>
            <c:idx val="1"/>
            <c:bubble3D val="0"/>
            <c:explosion val="37"/>
            <c:spPr>
              <a:pattFill prst="ltUpDiag">
                <a:fgClr>
                  <a:schemeClr val="accent2"/>
                </a:fgClr>
                <a:bgClr>
                  <a:schemeClr val="accent2">
                    <a:lumMod val="20000"/>
                    <a:lumOff val="80000"/>
                  </a:schemeClr>
                </a:bgClr>
              </a:pattFill>
              <a:ln w="19050">
                <a:solidFill>
                  <a:schemeClr val="lt1"/>
                </a:solidFill>
              </a:ln>
              <a:effectLst>
                <a:innerShdw blurRad="114300">
                  <a:schemeClr val="accent2"/>
                </a:innerShdw>
              </a:effectLst>
            </c:spPr>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inEnd"/>
            <c:showLegendKey val="0"/>
            <c:showVal val="0"/>
            <c:showCatName val="1"/>
            <c:showSerName val="0"/>
            <c:showPercent val="1"/>
            <c:showBubbleSize val="0"/>
            <c:showLeaderLines val="1"/>
            <c:leaderLines>
              <c:spPr>
                <a:ln w="9525">
                  <a:solidFill>
                    <a:schemeClr val="tx1">
                      <a:lumMod val="35000"/>
                      <a:lumOff val="65000"/>
                    </a:schemeClr>
                  </a:solidFill>
                </a:ln>
                <a:effectLst/>
              </c:spPr>
            </c:leaderLines>
            <c:extLst>
              <c:ext xmlns:c15="http://schemas.microsoft.com/office/drawing/2012/chart" uri="{CE6537A1-D6FC-4f65-9D91-7224C49458BB}">
                <c15:layout/>
              </c:ext>
            </c:extLst>
          </c:dLbls>
          <c:cat>
            <c:strRef>
              <c:f>Sheet1!$A$2:$A$3</c:f>
              <c:strCache>
                <c:ptCount val="2"/>
                <c:pt idx="0">
                  <c:v>Yes</c:v>
                </c:pt>
                <c:pt idx="1">
                  <c:v>No</c:v>
                </c:pt>
              </c:strCache>
            </c:strRef>
          </c:cat>
          <c:val>
            <c:numRef>
              <c:f>Sheet1!$B$2:$B$3</c:f>
              <c:numCache>
                <c:formatCode>General</c:formatCode>
                <c:ptCount val="2"/>
                <c:pt idx="0">
                  <c:v>17</c:v>
                </c:pt>
                <c:pt idx="1">
                  <c:v>3</c:v>
                </c:pt>
              </c:numCache>
            </c:numRef>
          </c:val>
        </c:ser>
        <c:dLbls>
          <c:dLblPos val="inEnd"/>
          <c:showLegendKey val="0"/>
          <c:showVal val="0"/>
          <c:showCatName val="0"/>
          <c:showSerName val="0"/>
          <c:showPercent val="1"/>
          <c:showBubbleSize val="0"/>
          <c:showLeaderLines val="1"/>
        </c:dLbls>
        <c:firstSliceAng val="0"/>
      </c:pieChart>
      <c:spPr>
        <a:noFill/>
        <a:ln>
          <a:noFill/>
        </a:ln>
        <a:effectLst/>
      </c:spPr>
    </c:plotArea>
    <c:legend>
      <c:legendPos val="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2">
  <cs:axisTitle>
    <cs:lnRef idx="0"/>
    <cs:fillRef idx="0"/>
    <cs:effectRef idx="0"/>
    <cs:fontRef idx="minor">
      <a:schemeClr val="tx1">
        <a:lumMod val="65000"/>
        <a:lumOff val="35000"/>
      </a:schemeClr>
    </cs:fontRef>
    <cs:defRPr sz="1197" b="1" kern="1200"/>
  </cs:axisTitle>
  <cs:categoryAxis>
    <cs:lnRef idx="0"/>
    <cs:fillRef idx="0"/>
    <cs:effectRef idx="0"/>
    <cs:fontRef idx="minor">
      <a:schemeClr val="tx1">
        <a:lumMod val="65000"/>
        <a:lumOff val="35000"/>
      </a:schemeClr>
    </cs:fontRef>
    <cs:spPr>
      <a:ln w="19050"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styleClr val="auto"/>
    </cs:effectRef>
    <cs:fontRef idx="minor">
      <a:schemeClr val="dk1"/>
    </cs:fontRef>
    <cs:spPr>
      <a:pattFill prst="ltUpDiag">
        <a:fgClr>
          <a:schemeClr val="phClr"/>
        </a:fgClr>
        <a:bgClr>
          <a:schemeClr val="phClr">
            <a:lumMod val="20000"/>
            <a:lumOff val="80000"/>
          </a:schemeClr>
        </a:bgClr>
      </a:pattFill>
      <a:ln w="19050">
        <a:solidFill>
          <a:schemeClr val="lt1"/>
        </a:solidFill>
      </a:ln>
      <a:effectLst>
        <a:innerShdw blurRad="114300">
          <a:schemeClr val="phClr"/>
        </a:innerShdw>
      </a:effectLst>
    </cs:spPr>
  </cs:dataPoint>
  <cs:dataPoint3D>
    <cs:lnRef idx="0"/>
    <cs:fillRef idx="0">
      <cs:styleClr val="auto"/>
    </cs:fillRef>
    <cs:effectRef idx="0"/>
    <cs:fontRef idx="minor">
      <a:schemeClr val="dk1"/>
    </cs:fontRef>
    <cs:spPr>
      <a:pattFill prst="ltUpDiag">
        <a:fgClr>
          <a:schemeClr val="phClr"/>
        </a:fgClr>
        <a:bgClr>
          <a:schemeClr val="phClr">
            <a:lumMod val="20000"/>
            <a:lumOff val="80000"/>
          </a:schemeClr>
        </a:bgClr>
      </a:pattFill>
      <a:ln w="19050">
        <a:solidFill>
          <a:schemeClr val="lt1"/>
        </a:solidFill>
      </a:ln>
      <a:effectLst>
        <a:innerShdw blurRad="114300">
          <a:schemeClr val="phClr"/>
        </a:innerShdw>
      </a:effectLst>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round/>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a:solidFill>
          <a:schemeClr val="tx1">
            <a:lumMod val="15000"/>
            <a:lumOff val="85000"/>
          </a:schemeClr>
        </a:solidFill>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35000"/>
            <a:lumOff val="65000"/>
          </a:schemeClr>
        </a:solidFill>
        <a:round/>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50000"/>
        <a:lumOff val="50000"/>
      </a:schemeClr>
    </cs:fontRef>
    <cs:defRPr sz="2200" b="1" kern="1200" cap="all" spc="15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dk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BF77029B-93FA-47E4-8F8C-1E19C0D45350}" type="datetimeFigureOut">
              <a:rPr lang="en-US" smtClean="0"/>
              <a:t>3/3/2015</a:t>
            </a:fld>
            <a:endParaRPr lang="en-US" dirty="0"/>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423E3B68-3428-42DE-8B16-65E28D97E6A3}" type="slidenum">
              <a:rPr lang="en-US" smtClean="0"/>
              <a:t>‹#›</a:t>
            </a:fld>
            <a:endParaRPr lang="en-US" dirty="0"/>
          </a:p>
        </p:txBody>
      </p:sp>
    </p:spTree>
    <p:extLst>
      <p:ext uri="{BB962C8B-B14F-4D97-AF65-F5344CB8AC3E}">
        <p14:creationId xmlns:p14="http://schemas.microsoft.com/office/powerpoint/2010/main" val="326437557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D87A57CB-680C-41C4-92E0-CF5699835AFD}" type="datetimeFigureOut">
              <a:rPr lang="en-US" smtClean="0"/>
              <a:t>3/3/2015</a:t>
            </a:fld>
            <a:endParaRPr lang="en-US" dirty="0"/>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C03A3DD3-2DCF-4419-A39B-9EB85D8B56DE}" type="slidenum">
              <a:rPr lang="en-US" smtClean="0"/>
              <a:t>‹#›</a:t>
            </a:fld>
            <a:endParaRPr lang="en-US" dirty="0"/>
          </a:p>
        </p:txBody>
      </p:sp>
    </p:spTree>
    <p:extLst>
      <p:ext uri="{BB962C8B-B14F-4D97-AF65-F5344CB8AC3E}">
        <p14:creationId xmlns:p14="http://schemas.microsoft.com/office/powerpoint/2010/main" val="9589127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3A3DD3-2DCF-4419-A39B-9EB85D8B56DE}" type="slidenum">
              <a:rPr lang="en-US" smtClean="0"/>
              <a:t>1</a:t>
            </a:fld>
            <a:endParaRPr lang="en-US" dirty="0"/>
          </a:p>
        </p:txBody>
      </p:sp>
    </p:spTree>
    <p:extLst>
      <p:ext uri="{BB962C8B-B14F-4D97-AF65-F5344CB8AC3E}">
        <p14:creationId xmlns:p14="http://schemas.microsoft.com/office/powerpoint/2010/main" val="25632487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3A3DD3-2DCF-4419-A39B-9EB85D8B56DE}" type="slidenum">
              <a:rPr lang="en-US" smtClean="0"/>
              <a:t>2</a:t>
            </a:fld>
            <a:endParaRPr lang="en-US" dirty="0"/>
          </a:p>
        </p:txBody>
      </p:sp>
    </p:spTree>
    <p:extLst>
      <p:ext uri="{BB962C8B-B14F-4D97-AF65-F5344CB8AC3E}">
        <p14:creationId xmlns:p14="http://schemas.microsoft.com/office/powerpoint/2010/main" val="34548576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College Drinking. (2015, January 1). Retrieved February 26, 2015.</a:t>
            </a:r>
          </a:p>
        </p:txBody>
      </p:sp>
      <p:sp>
        <p:nvSpPr>
          <p:cNvPr id="4" name="Slide Number Placeholder 3"/>
          <p:cNvSpPr>
            <a:spLocks noGrp="1"/>
          </p:cNvSpPr>
          <p:nvPr>
            <p:ph type="sldNum" sz="quarter" idx="10"/>
          </p:nvPr>
        </p:nvSpPr>
        <p:spPr/>
        <p:txBody>
          <a:bodyPr/>
          <a:lstStyle/>
          <a:p>
            <a:fld id="{C03A3DD3-2DCF-4419-A39B-9EB85D8B56DE}" type="slidenum">
              <a:rPr lang="en-US" smtClean="0"/>
              <a:t>3</a:t>
            </a:fld>
            <a:endParaRPr lang="en-US" dirty="0"/>
          </a:p>
        </p:txBody>
      </p:sp>
    </p:spTree>
    <p:extLst>
      <p:ext uri="{BB962C8B-B14F-4D97-AF65-F5344CB8AC3E}">
        <p14:creationId xmlns:p14="http://schemas.microsoft.com/office/powerpoint/2010/main" val="3679030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http://www.b4udrink.org/statistics</a:t>
            </a:r>
          </a:p>
          <a:p>
            <a:endParaRPr lang="en-US" dirty="0" smtClean="0"/>
          </a:p>
          <a:p>
            <a:r>
              <a:rPr lang="en-US" dirty="0" smtClean="0"/>
              <a:t>Drunk Driving, Alcohol Deaths, Up Among College Students. (2005, March 21). Retrieved February 26, 2015.</a:t>
            </a:r>
          </a:p>
          <a:p>
            <a:endParaRPr lang="en-US" dirty="0" smtClean="0"/>
          </a:p>
          <a:p>
            <a:r>
              <a:rPr lang="en-US" dirty="0" smtClean="0"/>
              <a:t>Why Do People Drink and Drive? (2015, January 1). Retrieved February 26, 2015.</a:t>
            </a:r>
            <a:endParaRPr lang="en-US" dirty="0"/>
          </a:p>
        </p:txBody>
      </p:sp>
      <p:sp>
        <p:nvSpPr>
          <p:cNvPr id="4" name="Slide Number Placeholder 3"/>
          <p:cNvSpPr>
            <a:spLocks noGrp="1"/>
          </p:cNvSpPr>
          <p:nvPr>
            <p:ph type="sldNum" sz="quarter" idx="10"/>
          </p:nvPr>
        </p:nvSpPr>
        <p:spPr/>
        <p:txBody>
          <a:bodyPr/>
          <a:lstStyle/>
          <a:p>
            <a:fld id="{C03A3DD3-2DCF-4419-A39B-9EB85D8B56DE}" type="slidenum">
              <a:rPr lang="en-US" smtClean="0"/>
              <a:t>4</a:t>
            </a:fld>
            <a:endParaRPr lang="en-US" dirty="0"/>
          </a:p>
        </p:txBody>
      </p:sp>
    </p:spTree>
    <p:extLst>
      <p:ext uri="{BB962C8B-B14F-4D97-AF65-F5344CB8AC3E}">
        <p14:creationId xmlns:p14="http://schemas.microsoft.com/office/powerpoint/2010/main" val="31518878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College Students: Peer Pressure and Substance Abuse. (2011, December 6). Retrieved February 26, 2015.</a:t>
            </a:r>
          </a:p>
          <a:p>
            <a:endParaRPr lang="en-US" dirty="0" smtClean="0"/>
          </a:p>
          <a:p>
            <a:r>
              <a:rPr lang="en-US" dirty="0" smtClean="0"/>
              <a:t>Zoë Peterson, Z. (2013, January 1). IU News Room. Retrieved February 26, 2015.</a:t>
            </a:r>
            <a:endParaRPr lang="en-US" dirty="0"/>
          </a:p>
        </p:txBody>
      </p:sp>
      <p:sp>
        <p:nvSpPr>
          <p:cNvPr id="4" name="Slide Number Placeholder 3"/>
          <p:cNvSpPr>
            <a:spLocks noGrp="1"/>
          </p:cNvSpPr>
          <p:nvPr>
            <p:ph type="sldNum" sz="quarter" idx="10"/>
          </p:nvPr>
        </p:nvSpPr>
        <p:spPr/>
        <p:txBody>
          <a:bodyPr/>
          <a:lstStyle/>
          <a:p>
            <a:fld id="{C03A3DD3-2DCF-4419-A39B-9EB85D8B56DE}" type="slidenum">
              <a:rPr lang="en-US" smtClean="0"/>
              <a:t>5</a:t>
            </a:fld>
            <a:endParaRPr lang="en-US" dirty="0"/>
          </a:p>
        </p:txBody>
      </p:sp>
    </p:spTree>
    <p:extLst>
      <p:ext uri="{BB962C8B-B14F-4D97-AF65-F5344CB8AC3E}">
        <p14:creationId xmlns:p14="http://schemas.microsoft.com/office/powerpoint/2010/main" val="25212509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3A3DD3-2DCF-4419-A39B-9EB85D8B56DE}" type="slidenum">
              <a:rPr lang="en-US" smtClean="0"/>
              <a:t>6</a:t>
            </a:fld>
            <a:endParaRPr lang="en-US" dirty="0"/>
          </a:p>
        </p:txBody>
      </p:sp>
    </p:spTree>
    <p:extLst>
      <p:ext uri="{BB962C8B-B14F-4D97-AF65-F5344CB8AC3E}">
        <p14:creationId xmlns:p14="http://schemas.microsoft.com/office/powerpoint/2010/main" val="4610919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3A3DD3-2DCF-4419-A39B-9EB85D8B56DE}" type="slidenum">
              <a:rPr lang="en-US" smtClean="0"/>
              <a:t>10</a:t>
            </a:fld>
            <a:endParaRPr lang="en-US" dirty="0"/>
          </a:p>
        </p:txBody>
      </p:sp>
    </p:spTree>
    <p:extLst>
      <p:ext uri="{BB962C8B-B14F-4D97-AF65-F5344CB8AC3E}">
        <p14:creationId xmlns:p14="http://schemas.microsoft.com/office/powerpoint/2010/main" val="7789264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News, A. (2012, August 20). Binge Drinking College Students Report Being Happier. Retrieved February 26, 2015.</a:t>
            </a:r>
            <a:endParaRPr lang="en-US" dirty="0"/>
          </a:p>
        </p:txBody>
      </p:sp>
      <p:sp>
        <p:nvSpPr>
          <p:cNvPr id="4" name="Slide Number Placeholder 3"/>
          <p:cNvSpPr>
            <a:spLocks noGrp="1"/>
          </p:cNvSpPr>
          <p:nvPr>
            <p:ph type="sldNum" sz="quarter" idx="10"/>
          </p:nvPr>
        </p:nvSpPr>
        <p:spPr/>
        <p:txBody>
          <a:bodyPr/>
          <a:lstStyle/>
          <a:p>
            <a:fld id="{C03A3DD3-2DCF-4419-A39B-9EB85D8B56DE}" type="slidenum">
              <a:rPr lang="en-US" smtClean="0"/>
              <a:t>12</a:t>
            </a:fld>
            <a:endParaRPr lang="en-US" dirty="0"/>
          </a:p>
        </p:txBody>
      </p:sp>
    </p:spTree>
    <p:extLst>
      <p:ext uri="{BB962C8B-B14F-4D97-AF65-F5344CB8AC3E}">
        <p14:creationId xmlns:p14="http://schemas.microsoft.com/office/powerpoint/2010/main" val="34873440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970EE0F-2D20-40FA-B133-2148CA6DC446}" type="datetimeFigureOut">
              <a:rPr lang="en-US" smtClean="0"/>
              <a:t>3/3/2015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A756071-A7EE-4CEC-88D6-A27120755A01}" type="slidenum">
              <a:rPr lang="en-US" smtClean="0"/>
              <a:t>‹#›</a:t>
            </a:fld>
            <a:endParaRPr lang="en-US" dirty="0"/>
          </a:p>
        </p:txBody>
      </p:sp>
    </p:spTree>
    <p:extLst>
      <p:ext uri="{BB962C8B-B14F-4D97-AF65-F5344CB8AC3E}">
        <p14:creationId xmlns:p14="http://schemas.microsoft.com/office/powerpoint/2010/main" val="25026432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970EE0F-2D20-40FA-B133-2148CA6DC446}" type="datetimeFigureOut">
              <a:rPr lang="en-US" smtClean="0"/>
              <a:t>3/3/2015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A756071-A7EE-4CEC-88D6-A27120755A01}" type="slidenum">
              <a:rPr lang="en-US" smtClean="0"/>
              <a:t>‹#›</a:t>
            </a:fld>
            <a:endParaRPr lang="en-US" dirty="0"/>
          </a:p>
        </p:txBody>
      </p:sp>
    </p:spTree>
    <p:extLst>
      <p:ext uri="{BB962C8B-B14F-4D97-AF65-F5344CB8AC3E}">
        <p14:creationId xmlns:p14="http://schemas.microsoft.com/office/powerpoint/2010/main" val="23782193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970EE0F-2D20-40FA-B133-2148CA6DC446}" type="datetimeFigureOut">
              <a:rPr lang="en-US" smtClean="0"/>
              <a:t>3/3/2015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A756071-A7EE-4CEC-88D6-A27120755A01}" type="slidenum">
              <a:rPr lang="en-US" smtClean="0"/>
              <a:t>‹#›</a:t>
            </a:fld>
            <a:endParaRPr lang="en-US" dirty="0"/>
          </a:p>
        </p:txBody>
      </p:sp>
    </p:spTree>
    <p:extLst>
      <p:ext uri="{BB962C8B-B14F-4D97-AF65-F5344CB8AC3E}">
        <p14:creationId xmlns:p14="http://schemas.microsoft.com/office/powerpoint/2010/main" val="25281227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970EE0F-2D20-40FA-B133-2148CA6DC446}" type="datetimeFigureOut">
              <a:rPr lang="en-US" smtClean="0"/>
              <a:t>3/3/2015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A756071-A7EE-4CEC-88D6-A27120755A01}" type="slidenum">
              <a:rPr lang="en-US" smtClean="0"/>
              <a:t>‹#›</a:t>
            </a:fld>
            <a:endParaRPr lang="en-US" dirty="0"/>
          </a:p>
        </p:txBody>
      </p:sp>
    </p:spTree>
    <p:extLst>
      <p:ext uri="{BB962C8B-B14F-4D97-AF65-F5344CB8AC3E}">
        <p14:creationId xmlns:p14="http://schemas.microsoft.com/office/powerpoint/2010/main" val="6386700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70EE0F-2D20-40FA-B133-2148CA6DC446}" type="datetimeFigureOut">
              <a:rPr lang="en-US" smtClean="0"/>
              <a:t>3/3/2015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A756071-A7EE-4CEC-88D6-A27120755A01}" type="slidenum">
              <a:rPr lang="en-US" smtClean="0"/>
              <a:t>‹#›</a:t>
            </a:fld>
            <a:endParaRPr lang="en-US" dirty="0"/>
          </a:p>
        </p:txBody>
      </p:sp>
    </p:spTree>
    <p:extLst>
      <p:ext uri="{BB962C8B-B14F-4D97-AF65-F5344CB8AC3E}">
        <p14:creationId xmlns:p14="http://schemas.microsoft.com/office/powerpoint/2010/main" val="26561694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970EE0F-2D20-40FA-B133-2148CA6DC446}" type="datetimeFigureOut">
              <a:rPr lang="en-US" smtClean="0"/>
              <a:t>3/3/2015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A756071-A7EE-4CEC-88D6-A27120755A01}" type="slidenum">
              <a:rPr lang="en-US" smtClean="0"/>
              <a:t>‹#›</a:t>
            </a:fld>
            <a:endParaRPr lang="en-US" dirty="0"/>
          </a:p>
        </p:txBody>
      </p:sp>
    </p:spTree>
    <p:extLst>
      <p:ext uri="{BB962C8B-B14F-4D97-AF65-F5344CB8AC3E}">
        <p14:creationId xmlns:p14="http://schemas.microsoft.com/office/powerpoint/2010/main" val="3473655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970EE0F-2D20-40FA-B133-2148CA6DC446}" type="datetimeFigureOut">
              <a:rPr lang="en-US" smtClean="0"/>
              <a:t>3/3/2015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A756071-A7EE-4CEC-88D6-A27120755A01}" type="slidenum">
              <a:rPr lang="en-US" smtClean="0"/>
              <a:t>‹#›</a:t>
            </a:fld>
            <a:endParaRPr lang="en-US" dirty="0"/>
          </a:p>
        </p:txBody>
      </p:sp>
    </p:spTree>
    <p:extLst>
      <p:ext uri="{BB962C8B-B14F-4D97-AF65-F5344CB8AC3E}">
        <p14:creationId xmlns:p14="http://schemas.microsoft.com/office/powerpoint/2010/main" val="14852375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970EE0F-2D20-40FA-B133-2148CA6DC446}" type="datetimeFigureOut">
              <a:rPr lang="en-US" smtClean="0"/>
              <a:t>3/3/2015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A756071-A7EE-4CEC-88D6-A27120755A01}" type="slidenum">
              <a:rPr lang="en-US" smtClean="0"/>
              <a:t>‹#›</a:t>
            </a:fld>
            <a:endParaRPr lang="en-US" dirty="0"/>
          </a:p>
        </p:txBody>
      </p:sp>
    </p:spTree>
    <p:extLst>
      <p:ext uri="{BB962C8B-B14F-4D97-AF65-F5344CB8AC3E}">
        <p14:creationId xmlns:p14="http://schemas.microsoft.com/office/powerpoint/2010/main" val="36926204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970EE0F-2D20-40FA-B133-2148CA6DC446}" type="datetimeFigureOut">
              <a:rPr lang="en-US" smtClean="0"/>
              <a:t>3/3/2015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A756071-A7EE-4CEC-88D6-A27120755A01}" type="slidenum">
              <a:rPr lang="en-US" smtClean="0"/>
              <a:t>‹#›</a:t>
            </a:fld>
            <a:endParaRPr lang="en-US" dirty="0"/>
          </a:p>
        </p:txBody>
      </p:sp>
    </p:spTree>
    <p:extLst>
      <p:ext uri="{BB962C8B-B14F-4D97-AF65-F5344CB8AC3E}">
        <p14:creationId xmlns:p14="http://schemas.microsoft.com/office/powerpoint/2010/main" val="37794054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970EE0F-2D20-40FA-B133-2148CA6DC446}" type="datetimeFigureOut">
              <a:rPr lang="en-US" smtClean="0"/>
              <a:t>3/3/2015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A756071-A7EE-4CEC-88D6-A27120755A01}" type="slidenum">
              <a:rPr lang="en-US" smtClean="0"/>
              <a:t>‹#›</a:t>
            </a:fld>
            <a:endParaRPr lang="en-US" dirty="0"/>
          </a:p>
        </p:txBody>
      </p:sp>
    </p:spTree>
    <p:extLst>
      <p:ext uri="{BB962C8B-B14F-4D97-AF65-F5344CB8AC3E}">
        <p14:creationId xmlns:p14="http://schemas.microsoft.com/office/powerpoint/2010/main" val="13538551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970EE0F-2D20-40FA-B133-2148CA6DC446}" type="datetimeFigureOut">
              <a:rPr lang="en-US" smtClean="0"/>
              <a:t>3/3/2015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A756071-A7EE-4CEC-88D6-A27120755A01}" type="slidenum">
              <a:rPr lang="en-US" smtClean="0"/>
              <a:t>‹#›</a:t>
            </a:fld>
            <a:endParaRPr lang="en-US" dirty="0"/>
          </a:p>
        </p:txBody>
      </p:sp>
    </p:spTree>
    <p:extLst>
      <p:ext uri="{BB962C8B-B14F-4D97-AF65-F5344CB8AC3E}">
        <p14:creationId xmlns:p14="http://schemas.microsoft.com/office/powerpoint/2010/main" val="5297466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970EE0F-2D20-40FA-B133-2148CA6DC446}" type="datetimeFigureOut">
              <a:rPr lang="en-US" smtClean="0"/>
              <a:t>3/3/2015</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756071-A7EE-4CEC-88D6-A27120755A01}" type="slidenum">
              <a:rPr lang="en-US" smtClean="0"/>
              <a:t>‹#›</a:t>
            </a:fld>
            <a:endParaRPr lang="en-US" dirty="0"/>
          </a:p>
        </p:txBody>
      </p:sp>
    </p:spTree>
    <p:extLst>
      <p:ext uri="{BB962C8B-B14F-4D97-AF65-F5344CB8AC3E}">
        <p14:creationId xmlns:p14="http://schemas.microsoft.com/office/powerpoint/2010/main" val="17579321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8.xml"/><Relationship Id="rId4" Type="http://schemas.openxmlformats.org/officeDocument/2006/relationships/image" Target="../media/image7.jpg"/></Relationships>
</file>

<file path=ppt/slides/_rels/slide1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CLUE</a:t>
            </a:r>
            <a:endParaRPr lang="en-US" dirty="0"/>
          </a:p>
        </p:txBody>
      </p:sp>
      <p:sp>
        <p:nvSpPr>
          <p:cNvPr id="3" name="Subtitle 2"/>
          <p:cNvSpPr>
            <a:spLocks noGrp="1"/>
          </p:cNvSpPr>
          <p:nvPr>
            <p:ph type="subTitle" idx="1"/>
          </p:nvPr>
        </p:nvSpPr>
        <p:spPr/>
        <p:txBody>
          <a:bodyPr/>
          <a:lstStyle/>
          <a:p>
            <a:r>
              <a:rPr lang="en-US" dirty="0" smtClean="0"/>
              <a:t>Breana Porter</a:t>
            </a:r>
          </a:p>
          <a:p>
            <a:r>
              <a:rPr lang="en-US" dirty="0" smtClean="0"/>
              <a:t>Dr. Sherry</a:t>
            </a:r>
            <a:endParaRPr lang="en-US" dirty="0"/>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600205" y="3371727"/>
            <a:ext cx="2490581" cy="2478128"/>
          </a:xfrm>
          <a:prstGeom prst="rect">
            <a:avLst/>
          </a:prstGeom>
        </p:spPr>
      </p:pic>
    </p:spTree>
    <p:extLst>
      <p:ext uri="{BB962C8B-B14F-4D97-AF65-F5344CB8AC3E}">
        <p14:creationId xmlns:p14="http://schemas.microsoft.com/office/powerpoint/2010/main" val="148122765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9787" y="206476"/>
            <a:ext cx="3932237" cy="903917"/>
          </a:xfrm>
        </p:spPr>
        <p:txBody>
          <a:bodyPr/>
          <a:lstStyle/>
          <a:p>
            <a:r>
              <a:rPr lang="en-US" dirty="0" smtClean="0"/>
              <a:t>Findings pt. 2 </a:t>
            </a:r>
            <a:endParaRPr lang="en-US" dirty="0"/>
          </a:p>
        </p:txBody>
      </p:sp>
      <p:pic>
        <p:nvPicPr>
          <p:cNvPr id="5" name="Content Placeholder 4"/>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rot="1155482">
            <a:off x="7728083" y="525249"/>
            <a:ext cx="3603782" cy="2468149"/>
          </a:xfrm>
        </p:spPr>
      </p:pic>
      <p:sp>
        <p:nvSpPr>
          <p:cNvPr id="4" name="Text Placeholder 3"/>
          <p:cNvSpPr>
            <a:spLocks noGrp="1"/>
          </p:cNvSpPr>
          <p:nvPr>
            <p:ph type="body" sz="half" idx="2"/>
          </p:nvPr>
        </p:nvSpPr>
        <p:spPr>
          <a:xfrm>
            <a:off x="839787" y="1231694"/>
            <a:ext cx="3932237" cy="3811588"/>
          </a:xfrm>
        </p:spPr>
        <p:txBody>
          <a:bodyPr>
            <a:noAutofit/>
          </a:bodyPr>
          <a:lstStyle/>
          <a:p>
            <a:r>
              <a:rPr lang="en-US" sz="2000" dirty="0" smtClean="0">
                <a:latin typeface="Times New Roman" panose="02020603050405020304" pitchFamily="18" charset="0"/>
                <a:cs typeface="Times New Roman" panose="02020603050405020304" pitchFamily="18" charset="0"/>
              </a:rPr>
              <a:t>In my findings I realized that students are very stressed out now a days.(1) They choose to drink not only for the relief of forgetting all the responsibilities on their plates but it also has a lot to with peer pressure.(2)</a:t>
            </a:r>
          </a:p>
          <a:p>
            <a:r>
              <a:rPr lang="en-US" sz="2000" dirty="0" smtClean="0">
                <a:latin typeface="Times New Roman" panose="02020603050405020304" pitchFamily="18" charset="0"/>
                <a:cs typeface="Times New Roman" panose="02020603050405020304" pitchFamily="18" charset="0"/>
              </a:rPr>
              <a:t>After conducting another interview with a greek alumni. She went on to explain to me that back when she was in college, drinking was definitely part of everyday life but her greek organization was more involved in the charitable aspect and not just having a bigger social life and how drunk she can get on the weekends and sometimes weekdays(3)</a:t>
            </a:r>
            <a:endParaRPr lang="en-US" sz="2000" dirty="0">
              <a:latin typeface="Times New Roman" panose="02020603050405020304" pitchFamily="18" charset="0"/>
              <a:cs typeface="Times New Roman" panose="02020603050405020304" pitchFamily="18" charset="0"/>
            </a:endParaRPr>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15185" y="3846838"/>
            <a:ext cx="2730521" cy="2832491"/>
          </a:xfrm>
          <a:prstGeom prst="rect">
            <a:avLst/>
          </a:prstGeom>
        </p:spPr>
      </p:pic>
      <p:sp>
        <p:nvSpPr>
          <p:cNvPr id="7" name="Rectangle 6"/>
          <p:cNvSpPr/>
          <p:nvPr/>
        </p:nvSpPr>
        <p:spPr>
          <a:xfrm>
            <a:off x="6872182" y="2675823"/>
            <a:ext cx="1588771" cy="923330"/>
          </a:xfrm>
          <a:prstGeom prst="rect">
            <a:avLst/>
          </a:prstGeom>
          <a:noFill/>
        </p:spPr>
        <p:txBody>
          <a:bodyPr wrap="square" lIns="91440" tIns="45720" rIns="91440" bIns="45720">
            <a:spAutoFit/>
          </a:bodyPr>
          <a:lstStyle/>
          <a:p>
            <a:pPr algn="ctr"/>
            <a:r>
              <a:rPr lang="en-US" sz="54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VS.</a:t>
            </a:r>
            <a:endParaRPr lang="en-US" sz="5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
        <p:nvSpPr>
          <p:cNvPr id="3" name="TextBox 2"/>
          <p:cNvSpPr txBox="1"/>
          <p:nvPr/>
        </p:nvSpPr>
        <p:spPr>
          <a:xfrm>
            <a:off x="8819535" y="5570911"/>
            <a:ext cx="3185652" cy="923330"/>
          </a:xfrm>
          <a:prstGeom prst="rect">
            <a:avLst/>
          </a:prstGeom>
          <a:noFill/>
        </p:spPr>
        <p:txBody>
          <a:bodyPr wrap="square" rtlCol="0">
            <a:spAutoFit/>
          </a:bodyPr>
          <a:lstStyle/>
          <a:p>
            <a:r>
              <a:rPr lang="en-US" dirty="0" smtClean="0"/>
              <a:t>(1)</a:t>
            </a:r>
            <a:r>
              <a:rPr lang="en-US" dirty="0" err="1" smtClean="0"/>
              <a:t>INtroduce</a:t>
            </a:r>
            <a:endParaRPr lang="en-US" dirty="0" smtClean="0"/>
          </a:p>
          <a:p>
            <a:r>
              <a:rPr lang="en-US" dirty="0" smtClean="0"/>
              <a:t>(2)</a:t>
            </a:r>
            <a:r>
              <a:rPr lang="en-US" dirty="0" err="1" smtClean="0"/>
              <a:t>INsert</a:t>
            </a:r>
            <a:endParaRPr lang="en-US" dirty="0" smtClean="0"/>
          </a:p>
          <a:p>
            <a:r>
              <a:rPr lang="en-US" dirty="0" smtClean="0"/>
              <a:t>(3)</a:t>
            </a:r>
            <a:r>
              <a:rPr lang="en-US" dirty="0" err="1" smtClean="0"/>
              <a:t>INterpret</a:t>
            </a:r>
            <a:endParaRPr lang="en-US" dirty="0"/>
          </a:p>
        </p:txBody>
      </p:sp>
    </p:spTree>
    <p:extLst>
      <p:ext uri="{BB962C8B-B14F-4D97-AF65-F5344CB8AC3E}">
        <p14:creationId xmlns:p14="http://schemas.microsoft.com/office/powerpoint/2010/main" val="9498578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Findings pt. 3</a:t>
            </a:r>
            <a:endParaRPr lang="en-US" dirty="0"/>
          </a:p>
        </p:txBody>
      </p:sp>
      <p:sp>
        <p:nvSpPr>
          <p:cNvPr id="3" name="Content Placeholder 2"/>
          <p:cNvSpPr>
            <a:spLocks noGrp="1"/>
          </p:cNvSpPr>
          <p:nvPr>
            <p:ph idx="1"/>
          </p:nvPr>
        </p:nvSpPr>
        <p:spPr>
          <a:xfrm>
            <a:off x="838200" y="1442167"/>
            <a:ext cx="10515600" cy="5061872"/>
          </a:xfrm>
        </p:spPr>
        <p:txBody>
          <a:bodyPr>
            <a:normAutofit lnSpcReduction="10000"/>
          </a:bodyPr>
          <a:lstStyle/>
          <a:p>
            <a:r>
              <a:rPr lang="en-US" dirty="0" smtClean="0">
                <a:latin typeface="Times New Roman" panose="02020603050405020304" pitchFamily="18" charset="0"/>
                <a:cs typeface="Times New Roman" panose="02020603050405020304" pitchFamily="18" charset="0"/>
              </a:rPr>
              <a:t>While walking around campus I decided to take a poll of 20 random </a:t>
            </a:r>
            <a:r>
              <a:rPr lang="en-US" dirty="0">
                <a:latin typeface="Times New Roman" panose="02020603050405020304" pitchFamily="18" charset="0"/>
                <a:cs typeface="Times New Roman" panose="02020603050405020304" pitchFamily="18" charset="0"/>
              </a:rPr>
              <a:t>B</a:t>
            </a:r>
            <a:r>
              <a:rPr lang="en-US" dirty="0" smtClean="0">
                <a:latin typeface="Times New Roman" panose="02020603050405020304" pitchFamily="18" charset="0"/>
                <a:cs typeface="Times New Roman" panose="02020603050405020304" pitchFamily="18" charset="0"/>
              </a:rPr>
              <a:t>loomsburg </a:t>
            </a:r>
            <a:r>
              <a:rPr lang="en-US" dirty="0">
                <a:latin typeface="Times New Roman" panose="02020603050405020304" pitchFamily="18" charset="0"/>
                <a:cs typeface="Times New Roman" panose="02020603050405020304" pitchFamily="18" charset="0"/>
              </a:rPr>
              <a:t>U</a:t>
            </a:r>
            <a:r>
              <a:rPr lang="en-US" dirty="0" smtClean="0">
                <a:latin typeface="Times New Roman" panose="02020603050405020304" pitchFamily="18" charset="0"/>
                <a:cs typeface="Times New Roman" panose="02020603050405020304" pitchFamily="18" charset="0"/>
              </a:rPr>
              <a:t>niversity students….</a:t>
            </a:r>
          </a:p>
          <a:p>
            <a:endParaRPr lang="en-US" dirty="0">
              <a:latin typeface="Times New Roman" panose="02020603050405020304" pitchFamily="18" charset="0"/>
              <a:cs typeface="Times New Roman" panose="02020603050405020304" pitchFamily="18" charset="0"/>
            </a:endParaRPr>
          </a:p>
          <a:p>
            <a:endParaRPr lang="en-US" dirty="0" smtClean="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smtClean="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smtClean="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I realized that the 3 students who admitted to drinking where students who seemed more studious compared to the athletes, Greek members and others.</a:t>
            </a:r>
          </a:p>
          <a:p>
            <a:endParaRPr lang="en-US" dirty="0"/>
          </a:p>
          <a:p>
            <a:pPr marL="0" indent="0">
              <a:buNone/>
            </a:pPr>
            <a:endParaRPr lang="en-US" dirty="0"/>
          </a:p>
        </p:txBody>
      </p:sp>
      <p:graphicFrame>
        <p:nvGraphicFramePr>
          <p:cNvPr id="8" name="Chart 7"/>
          <p:cNvGraphicFramePr/>
          <p:nvPr>
            <p:extLst>
              <p:ext uri="{D42A27DB-BD31-4B8C-83A1-F6EECF244321}">
                <p14:modId xmlns:p14="http://schemas.microsoft.com/office/powerpoint/2010/main" val="2039044861"/>
              </p:ext>
            </p:extLst>
          </p:nvPr>
        </p:nvGraphicFramePr>
        <p:xfrm>
          <a:off x="4557252" y="1858297"/>
          <a:ext cx="8111613" cy="325401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5377667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After conducting my research  I realized that more people who are involved with greek life or some day plan to be involved with greek life drink more than students who aren’t involved. I also figured out that female students drink more when their friends are dinking with them. Females tend to do things in pairs or in groups, compared to guys who don’t have a problem drinking on their own. A research done by abc news at </a:t>
            </a:r>
            <a:r>
              <a:rPr lang="en-US" dirty="0" smtClean="0">
                <a:effectLst/>
                <a:latin typeface="Times New Roman" panose="02020603050405020304" pitchFamily="18" charset="0"/>
                <a:cs typeface="Times New Roman" panose="02020603050405020304" pitchFamily="18" charset="0"/>
              </a:rPr>
              <a:t>Colgate University</a:t>
            </a:r>
            <a:r>
              <a:rPr lang="en-US" dirty="0" smtClean="0">
                <a:latin typeface="Times New Roman" panose="02020603050405020304" pitchFamily="18" charset="0"/>
                <a:cs typeface="Times New Roman" panose="02020603050405020304" pitchFamily="18" charset="0"/>
              </a:rPr>
              <a:t> showed that it helps students maintain happiness. A study they did showed that students who binge drink reported to be “happier” that students that didn’t drink.</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4908907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 College drinking </a:t>
            </a:r>
            <a:endParaRPr lang="en-US" dirty="0"/>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Although songs like I </a:t>
            </a:r>
            <a:r>
              <a:rPr lang="en-US" dirty="0">
                <a:latin typeface="Times New Roman" panose="02020603050405020304" pitchFamily="18" charset="0"/>
                <a:cs typeface="Times New Roman" panose="02020603050405020304" pitchFamily="18" charset="0"/>
              </a:rPr>
              <a:t>L</a:t>
            </a:r>
            <a:r>
              <a:rPr lang="en-US" dirty="0" smtClean="0">
                <a:latin typeface="Times New Roman" panose="02020603050405020304" pitchFamily="18" charset="0"/>
                <a:cs typeface="Times New Roman" panose="02020603050405020304" pitchFamily="18" charset="0"/>
              </a:rPr>
              <a:t>ove College and movies like American Pie and Project X make students feel “in the moment”. What is the real driving force to drinking during your college experience?</a:t>
            </a:r>
            <a:endParaRPr lang="en-US"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90307" y="3250883"/>
            <a:ext cx="4509047" cy="2959062"/>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5277" y="3250883"/>
            <a:ext cx="4572000" cy="2926080"/>
          </a:xfrm>
          <a:prstGeom prst="rect">
            <a:avLst/>
          </a:prstGeom>
        </p:spPr>
      </p:pic>
    </p:spTree>
    <p:extLst>
      <p:ext uri="{BB962C8B-B14F-4D97-AF65-F5344CB8AC3E}">
        <p14:creationId xmlns:p14="http://schemas.microsoft.com/office/powerpoint/2010/main" val="250684433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 statistics </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latin typeface="Times New Roman" panose="02020603050405020304" pitchFamily="18" charset="0"/>
                <a:cs typeface="Times New Roman" panose="02020603050405020304" pitchFamily="18" charset="0"/>
              </a:rPr>
              <a:t>1,825 college students between the ages of 18 and 24 die each year from alcohol-related unintentional injuries.</a:t>
            </a:r>
          </a:p>
          <a:p>
            <a:r>
              <a:rPr lang="en-US" dirty="0" smtClean="0">
                <a:latin typeface="Times New Roman" panose="02020603050405020304" pitchFamily="18" charset="0"/>
                <a:cs typeface="Times New Roman" panose="02020603050405020304" pitchFamily="18" charset="0"/>
              </a:rPr>
              <a:t>More than 690,000 students between the ages of 18 and 24 are assaulted by another student who has been drinking.</a:t>
            </a:r>
          </a:p>
          <a:p>
            <a:r>
              <a:rPr lang="en-US" dirty="0" smtClean="0">
                <a:latin typeface="Times New Roman" panose="02020603050405020304" pitchFamily="18" charset="0"/>
                <a:cs typeface="Times New Roman" panose="02020603050405020304" pitchFamily="18" charset="0"/>
              </a:rPr>
              <a:t>More than 97,000 students between the ages of 18 and 24 are victims of alcohol-related sexual assault or date rape.</a:t>
            </a:r>
          </a:p>
          <a:p>
            <a:r>
              <a:rPr lang="en-US" dirty="0" smtClean="0">
                <a:latin typeface="Times New Roman" panose="02020603050405020304" pitchFamily="18" charset="0"/>
                <a:cs typeface="Times New Roman" panose="02020603050405020304" pitchFamily="18" charset="0"/>
              </a:rPr>
              <a:t>599,000 students between the ages of 18 and 24 receive unintentional injuries while under the influence of alcohol.</a:t>
            </a:r>
          </a:p>
          <a:p>
            <a:r>
              <a:rPr lang="en-US" dirty="0" smtClean="0">
                <a:latin typeface="Times New Roman" panose="02020603050405020304" pitchFamily="18" charset="0"/>
                <a:cs typeface="Times New Roman" panose="02020603050405020304" pitchFamily="18" charset="0"/>
              </a:rPr>
              <a:t>About 25 percent of college students report academic consequences of their drinking including missing class, falling behind, doing poorly on exams or papers, and receiving lower grades overall.</a:t>
            </a:r>
          </a:p>
          <a:p>
            <a:r>
              <a:rPr lang="en-US" dirty="0" smtClean="0">
                <a:latin typeface="Times New Roman" panose="02020603050405020304" pitchFamily="18" charset="0"/>
                <a:cs typeface="Times New Roman" panose="02020603050405020304" pitchFamily="18" charset="0"/>
              </a:rPr>
              <a:t> More than 150,000 students develop an alcohol-related health problem and between 1.2 and 1.5 percent of students indicate that they tried to commit suicide within the past year due to drinking or drug use.</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5660118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 pt.2</a:t>
            </a:r>
            <a:endParaRPr lang="en-US" dirty="0"/>
          </a:p>
        </p:txBody>
      </p:sp>
      <p:sp>
        <p:nvSpPr>
          <p:cNvPr id="3" name="Content Placeholder 2"/>
          <p:cNvSpPr>
            <a:spLocks noGrp="1"/>
          </p:cNvSpPr>
          <p:nvPr>
            <p:ph idx="1"/>
          </p:nvPr>
        </p:nvSpPr>
        <p:spPr/>
        <p:txBody>
          <a:bodyPr>
            <a:normAutofit lnSpcReduction="10000"/>
          </a:bodyPr>
          <a:lstStyle/>
          <a:p>
            <a:r>
              <a:rPr lang="en-US" dirty="0" smtClean="0">
                <a:latin typeface="Times New Roman" panose="02020603050405020304" pitchFamily="18" charset="0"/>
                <a:cs typeface="Times New Roman" panose="02020603050405020304" pitchFamily="18" charset="0"/>
              </a:rPr>
              <a:t>According to the 2011 monitoring and future study survey 36% of college students admitted to drunk driving. After conducting another </a:t>
            </a:r>
            <a:r>
              <a:rPr lang="en-US" dirty="0">
                <a:latin typeface="Times New Roman" panose="02020603050405020304" pitchFamily="18" charset="0"/>
                <a:cs typeface="Times New Roman" panose="02020603050405020304" pitchFamily="18" charset="0"/>
              </a:rPr>
              <a:t>study back in 2001 an estimated 2.8 million college students drove under the </a:t>
            </a:r>
            <a:r>
              <a:rPr lang="en-US" dirty="0" smtClean="0">
                <a:latin typeface="Times New Roman" panose="02020603050405020304" pitchFamily="18" charset="0"/>
                <a:cs typeface="Times New Roman" panose="02020603050405020304" pitchFamily="18" charset="0"/>
              </a:rPr>
              <a:t>influence. (1)</a:t>
            </a:r>
          </a:p>
          <a:p>
            <a:pPr marL="0" indent="0">
              <a:buNone/>
            </a:pPr>
            <a:r>
              <a:rPr lang="en-US" b="1" dirty="0" smtClean="0">
                <a:latin typeface="Times New Roman" panose="02020603050405020304" pitchFamily="18" charset="0"/>
                <a:cs typeface="Times New Roman" panose="02020603050405020304" pitchFamily="18" charset="0"/>
              </a:rPr>
              <a:t>A question on everyone’s mind is, </a:t>
            </a:r>
            <a:r>
              <a:rPr lang="en-US" i="1" dirty="0" smtClean="0">
                <a:latin typeface="Times New Roman" panose="02020603050405020304" pitchFamily="18" charset="0"/>
                <a:cs typeface="Times New Roman" panose="02020603050405020304" pitchFamily="18" charset="0"/>
              </a:rPr>
              <a:t>“Why do people drink and drive?” (2)</a:t>
            </a:r>
          </a:p>
          <a:p>
            <a:pPr marL="0" indent="0">
              <a:buNone/>
            </a:pPr>
            <a:r>
              <a:rPr lang="en-US" dirty="0" smtClean="0">
                <a:latin typeface="Times New Roman" panose="02020603050405020304" pitchFamily="18" charset="0"/>
                <a:cs typeface="Times New Roman" panose="02020603050405020304" pitchFamily="18" charset="0"/>
              </a:rPr>
              <a:t>-After reading information from Why Guides it was said that sometimes people feel immune to the effects of alcohol. This and every person is different with different tolerance levels. For example two cups of beer can make someone “drunk” while it takes 5 cups of beer for someone else to get drunk. (3)</a:t>
            </a:r>
            <a:endParaRPr lang="en-US" dirty="0">
              <a:latin typeface="Times New Roman" panose="02020603050405020304" pitchFamily="18" charset="0"/>
              <a:cs typeface="Times New Roman" panose="02020603050405020304" pitchFamily="18" charset="0"/>
            </a:endParaRPr>
          </a:p>
        </p:txBody>
      </p:sp>
      <p:sp>
        <p:nvSpPr>
          <p:cNvPr id="4" name="TextBox 3"/>
          <p:cNvSpPr txBox="1"/>
          <p:nvPr/>
        </p:nvSpPr>
        <p:spPr>
          <a:xfrm>
            <a:off x="838200" y="5943600"/>
            <a:ext cx="2553929" cy="923330"/>
          </a:xfrm>
          <a:prstGeom prst="rect">
            <a:avLst/>
          </a:prstGeom>
          <a:noFill/>
        </p:spPr>
        <p:txBody>
          <a:bodyPr wrap="square" rtlCol="0">
            <a:spAutoFit/>
          </a:bodyPr>
          <a:lstStyle/>
          <a:p>
            <a:r>
              <a:rPr lang="en-US" dirty="0" smtClean="0"/>
              <a:t>(1)</a:t>
            </a:r>
            <a:r>
              <a:rPr lang="en-US" dirty="0" err="1" smtClean="0"/>
              <a:t>INtroduce</a:t>
            </a:r>
            <a:endParaRPr lang="en-US" dirty="0" smtClean="0"/>
          </a:p>
          <a:p>
            <a:r>
              <a:rPr lang="en-US" dirty="0" smtClean="0"/>
              <a:t>(2)</a:t>
            </a:r>
            <a:r>
              <a:rPr lang="en-US" dirty="0" err="1" smtClean="0"/>
              <a:t>INsert</a:t>
            </a:r>
            <a:endParaRPr lang="en-US" dirty="0" smtClean="0"/>
          </a:p>
          <a:p>
            <a:r>
              <a:rPr lang="en-US" dirty="0" smtClean="0"/>
              <a:t>(3)</a:t>
            </a:r>
            <a:r>
              <a:rPr lang="en-US" dirty="0" err="1" smtClean="0"/>
              <a:t>INterpret</a:t>
            </a:r>
            <a:endParaRPr lang="en-US" dirty="0"/>
          </a:p>
        </p:txBody>
      </p:sp>
    </p:spTree>
    <p:extLst>
      <p:ext uri="{BB962C8B-B14F-4D97-AF65-F5344CB8AC3E}">
        <p14:creationId xmlns:p14="http://schemas.microsoft.com/office/powerpoint/2010/main" val="940231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 pt.3</a:t>
            </a:r>
            <a:endParaRPr lang="en-US" dirty="0"/>
          </a:p>
        </p:txBody>
      </p:sp>
      <p:sp>
        <p:nvSpPr>
          <p:cNvPr id="9" name="Content Placeholder 8"/>
          <p:cNvSpPr>
            <a:spLocks noGrp="1"/>
          </p:cNvSpPr>
          <p:nvPr>
            <p:ph sz="half" idx="2"/>
          </p:nvPr>
        </p:nvSpPr>
        <p:spPr/>
        <p:txBody>
          <a:bodyPr>
            <a:normAutofit fontScale="77500" lnSpcReduction="20000"/>
          </a:bodyPr>
          <a:lstStyle/>
          <a:p>
            <a:r>
              <a:rPr lang="en-US" dirty="0">
                <a:latin typeface="Times New Roman" panose="02020603050405020304" pitchFamily="18" charset="0"/>
                <a:cs typeface="Times New Roman" panose="02020603050405020304" pitchFamily="18" charset="0"/>
              </a:rPr>
              <a:t>According to Recovery Connection there were 1,717 unintentional deaths from alcohol related injuries. Peer pressure can play a huge role in college decision making. It was said that the sources of pressure stem from academics, career choice, financial aid, and peer pressure. Students </a:t>
            </a:r>
            <a:r>
              <a:rPr lang="en-US" dirty="0" smtClean="0">
                <a:latin typeface="Times New Roman" panose="02020603050405020304" pitchFamily="18" charset="0"/>
                <a:cs typeface="Times New Roman" panose="02020603050405020304" pitchFamily="18" charset="0"/>
              </a:rPr>
              <a:t>especially </a:t>
            </a:r>
            <a:r>
              <a:rPr lang="en-US" dirty="0">
                <a:latin typeface="Times New Roman" panose="02020603050405020304" pitchFamily="18" charset="0"/>
                <a:cs typeface="Times New Roman" panose="02020603050405020304" pitchFamily="18" charset="0"/>
              </a:rPr>
              <a:t>on college campuses feel the need to “fit in” or be “</a:t>
            </a:r>
            <a:r>
              <a:rPr lang="en-US" dirty="0" smtClean="0">
                <a:latin typeface="Times New Roman" panose="02020603050405020304" pitchFamily="18" charset="0"/>
                <a:cs typeface="Times New Roman" panose="02020603050405020304" pitchFamily="18" charset="0"/>
              </a:rPr>
              <a:t>cool”, which </a:t>
            </a:r>
            <a:r>
              <a:rPr lang="en-US" dirty="0">
                <a:latin typeface="Times New Roman" panose="02020603050405020304" pitchFamily="18" charset="0"/>
                <a:cs typeface="Times New Roman" panose="02020603050405020304" pitchFamily="18" charset="0"/>
              </a:rPr>
              <a:t>evolves from one student feeling bad about saying no to another. </a:t>
            </a:r>
            <a:r>
              <a:rPr lang="en-US" dirty="0" smtClean="0">
                <a:latin typeface="Times New Roman" panose="02020603050405020304" pitchFamily="18" charset="0"/>
                <a:cs typeface="Times New Roman" panose="02020603050405020304" pitchFamily="18" charset="0"/>
              </a:rPr>
              <a:t>Now-a- </a:t>
            </a:r>
            <a:r>
              <a:rPr lang="en-US" dirty="0">
                <a:latin typeface="Times New Roman" panose="02020603050405020304" pitchFamily="18" charset="0"/>
                <a:cs typeface="Times New Roman" panose="02020603050405020304" pitchFamily="18" charset="0"/>
              </a:rPr>
              <a:t>days there is no such thing as going to a party without there being alcohol supplied to you or everywhere around </a:t>
            </a:r>
            <a:r>
              <a:rPr lang="en-US" dirty="0" err="1" smtClean="0">
                <a:latin typeface="Times New Roman" panose="02020603050405020304" pitchFamily="18" charset="0"/>
                <a:cs typeface="Times New Roman" panose="02020603050405020304" pitchFamily="18" charset="0"/>
              </a:rPr>
              <a:t>you.Which</a:t>
            </a: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leads us to the topic of “jungle juice”.</a:t>
            </a:r>
          </a:p>
          <a:p>
            <a:endParaRPr lang="en-US" dirty="0"/>
          </a:p>
        </p:txBody>
      </p:sp>
      <p:sp>
        <p:nvSpPr>
          <p:cNvPr id="11" name="Content Placeholder 10"/>
          <p:cNvSpPr>
            <a:spLocks noGrp="1"/>
          </p:cNvSpPr>
          <p:nvPr>
            <p:ph sz="quarter" idx="4"/>
          </p:nvPr>
        </p:nvSpPr>
        <p:spPr/>
        <p:txBody>
          <a:bodyPr/>
          <a:lstStyle/>
          <a:p>
            <a:r>
              <a:rPr lang="en-US" dirty="0" smtClean="0">
                <a:latin typeface="Times New Roman" panose="02020603050405020304" pitchFamily="18" charset="0"/>
                <a:cs typeface="Times New Roman" panose="02020603050405020304" pitchFamily="18" charset="0"/>
              </a:rPr>
              <a:t>What is “Jungle Juice”?</a:t>
            </a:r>
          </a:p>
          <a:p>
            <a:r>
              <a:rPr lang="en-US" sz="2000" dirty="0" smtClean="0">
                <a:latin typeface="Times New Roman" panose="02020603050405020304" pitchFamily="18" charset="0"/>
                <a:cs typeface="Times New Roman" panose="02020603050405020304" pitchFamily="18" charset="0"/>
              </a:rPr>
              <a:t>According to Indiana </a:t>
            </a:r>
            <a:r>
              <a:rPr lang="en-US" sz="2000" dirty="0">
                <a:latin typeface="Times New Roman" panose="02020603050405020304" pitchFamily="18" charset="0"/>
                <a:cs typeface="Times New Roman" panose="02020603050405020304" pitchFamily="18" charset="0"/>
              </a:rPr>
              <a:t>University As many as one in four women experience unwanted sexual intercourse while attending college in the United States. </a:t>
            </a:r>
            <a:r>
              <a:rPr lang="en-US" sz="2000" dirty="0" smtClean="0">
                <a:latin typeface="Times New Roman" panose="02020603050405020304" pitchFamily="18" charset="0"/>
                <a:cs typeface="Times New Roman" panose="02020603050405020304" pitchFamily="18" charset="0"/>
              </a:rPr>
              <a:t>At parties people use </a:t>
            </a:r>
            <a:r>
              <a:rPr lang="en-US" sz="2000" dirty="0">
                <a:latin typeface="Times New Roman" panose="02020603050405020304" pitchFamily="18" charset="0"/>
                <a:cs typeface="Times New Roman" panose="02020603050405020304" pitchFamily="18" charset="0"/>
              </a:rPr>
              <a:t>alcohol or date rape drugs in order to undermine </a:t>
            </a:r>
            <a:r>
              <a:rPr lang="en-US" sz="2000" dirty="0" smtClean="0">
                <a:latin typeface="Times New Roman" panose="02020603050405020304" pitchFamily="18" charset="0"/>
                <a:cs typeface="Times New Roman" panose="02020603050405020304" pitchFamily="18" charset="0"/>
              </a:rPr>
              <a:t>a person’s ability </a:t>
            </a:r>
            <a:r>
              <a:rPr lang="en-US" sz="2000" dirty="0">
                <a:latin typeface="Times New Roman" panose="02020603050405020304" pitchFamily="18" charset="0"/>
                <a:cs typeface="Times New Roman" panose="02020603050405020304" pitchFamily="18" charset="0"/>
              </a:rPr>
              <a:t>to resist sex</a:t>
            </a:r>
            <a:r>
              <a:rPr lang="en-US" sz="2000" dirty="0" smtClean="0">
                <a:latin typeface="Times New Roman" panose="02020603050405020304" pitchFamily="18" charset="0"/>
                <a:cs typeface="Times New Roman" panose="02020603050405020304" pitchFamily="18" charset="0"/>
              </a:rPr>
              <a:t>. Which is easy for a rapist when a party is serving jungle juice. Jungle juice is made from a variety of different alcohol mixed with fruity soda’s and juice to make the ultimate drink for the party goers. </a:t>
            </a: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753815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a:t>
            </a:r>
            <a:endParaRPr lang="en-US" dirty="0"/>
          </a:p>
        </p:txBody>
      </p:sp>
      <p:sp>
        <p:nvSpPr>
          <p:cNvPr id="3" name="Text Placeholder 2"/>
          <p:cNvSpPr>
            <a:spLocks noGrp="1"/>
          </p:cNvSpPr>
          <p:nvPr>
            <p:ph type="body" idx="1"/>
          </p:nvPr>
        </p:nvSpPr>
        <p:spPr/>
        <p:txBody>
          <a:bodyPr/>
          <a:lstStyle/>
          <a:p>
            <a:r>
              <a:rPr lang="en-US" dirty="0" smtClean="0"/>
              <a:t>Student Interview 1</a:t>
            </a:r>
            <a:endParaRPr lang="en-US" dirty="0"/>
          </a:p>
        </p:txBody>
      </p:sp>
      <p:sp>
        <p:nvSpPr>
          <p:cNvPr id="4" name="Content Placeholder 3"/>
          <p:cNvSpPr>
            <a:spLocks noGrp="1"/>
          </p:cNvSpPr>
          <p:nvPr>
            <p:ph sz="half" idx="2"/>
          </p:nvPr>
        </p:nvSpPr>
        <p:spPr/>
        <p:txBody>
          <a:bodyPr/>
          <a:lstStyle/>
          <a:p>
            <a:r>
              <a:rPr lang="en-US" dirty="0" smtClean="0">
                <a:latin typeface="Times New Roman" panose="02020603050405020304" pitchFamily="18" charset="0"/>
                <a:cs typeface="Times New Roman" panose="02020603050405020304" pitchFamily="18" charset="0"/>
              </a:rPr>
              <a:t>Why do you choose to drink ?</a:t>
            </a:r>
          </a:p>
          <a:p>
            <a:r>
              <a:rPr lang="en-US" dirty="0" smtClean="0">
                <a:latin typeface="Times New Roman" panose="02020603050405020304" pitchFamily="18" charset="0"/>
                <a:cs typeface="Times New Roman" panose="02020603050405020304" pitchFamily="18" charset="0"/>
              </a:rPr>
              <a:t>“After being stressed out from a crazy week of school I can’t wait to let loose and binge drink with other students doing the same thing. Also no crazy story started from drinking water” (freshman, 2015) </a:t>
            </a:r>
            <a:endParaRPr lang="en-US" dirty="0">
              <a:latin typeface="Times New Roman" panose="02020603050405020304" pitchFamily="18" charset="0"/>
              <a:cs typeface="Times New Roman" panose="02020603050405020304" pitchFamily="18" charset="0"/>
            </a:endParaRPr>
          </a:p>
        </p:txBody>
      </p:sp>
      <p:sp>
        <p:nvSpPr>
          <p:cNvPr id="5" name="Text Placeholder 4"/>
          <p:cNvSpPr>
            <a:spLocks noGrp="1"/>
          </p:cNvSpPr>
          <p:nvPr>
            <p:ph type="body" sz="quarter" idx="3"/>
          </p:nvPr>
        </p:nvSpPr>
        <p:spPr/>
        <p:txBody>
          <a:bodyPr/>
          <a:lstStyle/>
          <a:p>
            <a:r>
              <a:rPr lang="en-US" dirty="0" smtClean="0"/>
              <a:t>Student interview 2 (Greek Life)</a:t>
            </a:r>
            <a:endParaRPr lang="en-US" dirty="0"/>
          </a:p>
        </p:txBody>
      </p:sp>
      <p:sp>
        <p:nvSpPr>
          <p:cNvPr id="6" name="Content Placeholder 5"/>
          <p:cNvSpPr>
            <a:spLocks noGrp="1"/>
          </p:cNvSpPr>
          <p:nvPr>
            <p:ph sz="quarter" idx="4"/>
          </p:nvPr>
        </p:nvSpPr>
        <p:spPr/>
        <p:txBody>
          <a:bodyPr>
            <a:normAutofit/>
          </a:bodyPr>
          <a:lstStyle/>
          <a:p>
            <a:r>
              <a:rPr lang="en-US" sz="2000" dirty="0" smtClean="0">
                <a:latin typeface="Times New Roman" panose="02020603050405020304" pitchFamily="18" charset="0"/>
                <a:cs typeface="Times New Roman" panose="02020603050405020304" pitchFamily="18" charset="0"/>
              </a:rPr>
              <a:t>Why do you choose to drink ? Is it a personal choice or did the peer pressure of being in greek life influence your decision?</a:t>
            </a:r>
          </a:p>
          <a:p>
            <a:r>
              <a:rPr lang="en-US" sz="2400" dirty="0" smtClean="0">
                <a:latin typeface="Times New Roman" panose="02020603050405020304" pitchFamily="18" charset="0"/>
                <a:cs typeface="Times New Roman" panose="02020603050405020304" pitchFamily="18" charset="0"/>
              </a:rPr>
              <a:t>“I choose to drink to better my college experience. It’s a lot of fun when you’re doing it with the people you trust around you. It is also a personal choice of mine because I’ve been drinking even before college” (freshman BetaSigmaDelta, 2015)</a:t>
            </a:r>
            <a:endParaRPr lang="en-US" sz="2400" dirty="0">
              <a:latin typeface="Times New Roman" panose="02020603050405020304" pitchFamily="18" charset="0"/>
              <a:cs typeface="Times New Roman" panose="02020603050405020304" pitchFamily="18" charset="0"/>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04492" y="203136"/>
            <a:ext cx="2367708" cy="2301939"/>
          </a:xfrm>
          <a:prstGeom prst="rect">
            <a:avLst/>
          </a:prstGeom>
        </p:spPr>
      </p:pic>
    </p:spTree>
    <p:extLst>
      <p:ext uri="{BB962C8B-B14F-4D97-AF65-F5344CB8AC3E}">
        <p14:creationId xmlns:p14="http://schemas.microsoft.com/office/powerpoint/2010/main" val="118177669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 pt. 2</a:t>
            </a:r>
            <a:endParaRPr lang="en-US" dirty="0"/>
          </a:p>
        </p:txBody>
      </p:sp>
      <p:sp>
        <p:nvSpPr>
          <p:cNvPr id="3" name="Text Placeholder 2"/>
          <p:cNvSpPr>
            <a:spLocks noGrp="1"/>
          </p:cNvSpPr>
          <p:nvPr>
            <p:ph type="body" idx="1"/>
          </p:nvPr>
        </p:nvSpPr>
        <p:spPr/>
        <p:txBody>
          <a:bodyPr>
            <a:normAutofit lnSpcReduction="10000"/>
          </a:bodyPr>
          <a:lstStyle/>
          <a:p>
            <a:endParaRPr lang="en-US" dirty="0" smtClean="0"/>
          </a:p>
          <a:p>
            <a:r>
              <a:rPr lang="en-US" dirty="0" smtClean="0"/>
              <a:t>Student </a:t>
            </a:r>
            <a:r>
              <a:rPr lang="en-US" dirty="0"/>
              <a:t>Interview </a:t>
            </a:r>
            <a:r>
              <a:rPr lang="en-US" dirty="0" smtClean="0"/>
              <a:t>3</a:t>
            </a:r>
            <a:endParaRPr lang="en-US" dirty="0"/>
          </a:p>
          <a:p>
            <a:endParaRPr lang="en-US" dirty="0"/>
          </a:p>
        </p:txBody>
      </p:sp>
      <p:sp>
        <p:nvSpPr>
          <p:cNvPr id="4" name="Content Placeholder 3"/>
          <p:cNvSpPr>
            <a:spLocks noGrp="1"/>
          </p:cNvSpPr>
          <p:nvPr>
            <p:ph sz="half" idx="2"/>
          </p:nvPr>
        </p:nvSpPr>
        <p:spPr/>
        <p:txBody>
          <a:bodyPr>
            <a:normAutofit fontScale="92500" lnSpcReduction="20000"/>
          </a:bodyPr>
          <a:lstStyle/>
          <a:p>
            <a:r>
              <a:rPr lang="en-US" dirty="0" smtClean="0">
                <a:latin typeface="Times New Roman" panose="02020603050405020304" pitchFamily="18" charset="0"/>
                <a:cs typeface="Times New Roman" panose="02020603050405020304" pitchFamily="18" charset="0"/>
              </a:rPr>
              <a:t>Why do you choose to drink? </a:t>
            </a:r>
          </a:p>
          <a:p>
            <a:r>
              <a:rPr lang="en-US" dirty="0" smtClean="0">
                <a:latin typeface="Times New Roman" panose="02020603050405020304" pitchFamily="18" charset="0"/>
                <a:cs typeface="Times New Roman" panose="02020603050405020304" pitchFamily="18" charset="0"/>
              </a:rPr>
              <a:t>“I choose to drink because I don’t see college being as much fun without alcohol. Also to reward myself for the hard work I had put in that previous week. Drinking is so normal around here I even looked at ImShmacked YouTube videos before choosing the college I wanted to attend.” ( Sophomore, 2015) </a:t>
            </a:r>
            <a:endParaRPr lang="en-US" dirty="0">
              <a:latin typeface="Times New Roman" panose="02020603050405020304" pitchFamily="18" charset="0"/>
              <a:cs typeface="Times New Roman" panose="02020603050405020304" pitchFamily="18" charset="0"/>
            </a:endParaRPr>
          </a:p>
        </p:txBody>
      </p:sp>
      <p:sp>
        <p:nvSpPr>
          <p:cNvPr id="5" name="Text Placeholder 4"/>
          <p:cNvSpPr>
            <a:spLocks noGrp="1"/>
          </p:cNvSpPr>
          <p:nvPr>
            <p:ph type="body" sz="quarter" idx="3"/>
          </p:nvPr>
        </p:nvSpPr>
        <p:spPr/>
        <p:txBody>
          <a:bodyPr/>
          <a:lstStyle/>
          <a:p>
            <a:r>
              <a:rPr lang="en-US" dirty="0"/>
              <a:t>Student Interview </a:t>
            </a:r>
            <a:r>
              <a:rPr lang="en-US" dirty="0" smtClean="0"/>
              <a:t>4 (</a:t>
            </a:r>
            <a:r>
              <a:rPr lang="en-US" dirty="0"/>
              <a:t>G</a:t>
            </a:r>
            <a:r>
              <a:rPr lang="en-US" dirty="0" smtClean="0"/>
              <a:t>reek Life)</a:t>
            </a:r>
            <a:endParaRPr lang="en-US" dirty="0"/>
          </a:p>
          <a:p>
            <a:endParaRPr lang="en-US" dirty="0"/>
          </a:p>
        </p:txBody>
      </p:sp>
      <p:sp>
        <p:nvSpPr>
          <p:cNvPr id="6" name="Content Placeholder 5"/>
          <p:cNvSpPr>
            <a:spLocks noGrp="1"/>
          </p:cNvSpPr>
          <p:nvPr>
            <p:ph sz="quarter" idx="4"/>
          </p:nvPr>
        </p:nvSpPr>
        <p:spPr/>
        <p:txBody>
          <a:bodyPr/>
          <a:lstStyle/>
          <a:p>
            <a:r>
              <a:rPr lang="en-US" sz="2400" dirty="0">
                <a:latin typeface="Times New Roman" panose="02020603050405020304" pitchFamily="18" charset="0"/>
                <a:cs typeface="Times New Roman" panose="02020603050405020304" pitchFamily="18" charset="0"/>
              </a:rPr>
              <a:t>Why do you choose to drink ? Is it a personal choice or did the peer pressure of being in </a:t>
            </a:r>
            <a:r>
              <a:rPr lang="en-US" sz="2400" dirty="0" smtClean="0">
                <a:latin typeface="Times New Roman" panose="02020603050405020304" pitchFamily="18" charset="0"/>
                <a:cs typeface="Times New Roman" panose="02020603050405020304" pitchFamily="18" charset="0"/>
              </a:rPr>
              <a:t>Greek </a:t>
            </a:r>
            <a:r>
              <a:rPr lang="en-US" sz="2400" dirty="0">
                <a:latin typeface="Times New Roman" panose="02020603050405020304" pitchFamily="18" charset="0"/>
                <a:cs typeface="Times New Roman" panose="02020603050405020304" pitchFamily="18" charset="0"/>
              </a:rPr>
              <a:t>life influence your decision</a:t>
            </a:r>
            <a:r>
              <a:rPr lang="en-US" sz="2400" dirty="0" smtClean="0">
                <a:latin typeface="Times New Roman" panose="02020603050405020304" pitchFamily="18" charset="0"/>
                <a:cs typeface="Times New Roman" panose="02020603050405020304" pitchFamily="18" charset="0"/>
              </a:rPr>
              <a:t>?</a:t>
            </a:r>
          </a:p>
          <a:p>
            <a:r>
              <a:rPr lang="en-US" sz="2400" dirty="0" smtClean="0">
                <a:latin typeface="Times New Roman" panose="02020603050405020304" pitchFamily="18" charset="0"/>
                <a:cs typeface="Times New Roman" panose="02020603050405020304" pitchFamily="18" charset="0"/>
              </a:rPr>
              <a:t>“I drink because if the alcohol is there, why not, and more so but I’d be drinking either way” (freshman Zetes, 2015)</a:t>
            </a:r>
            <a:endParaRPr lang="en-US" sz="2400" dirty="0">
              <a:latin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34811285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 pt. 3</a:t>
            </a:r>
            <a:endParaRPr lang="en-US" dirty="0"/>
          </a:p>
        </p:txBody>
      </p:sp>
      <p:sp>
        <p:nvSpPr>
          <p:cNvPr id="3" name="Text Placeholder 2"/>
          <p:cNvSpPr>
            <a:spLocks noGrp="1"/>
          </p:cNvSpPr>
          <p:nvPr>
            <p:ph type="body" idx="1"/>
          </p:nvPr>
        </p:nvSpPr>
        <p:spPr/>
        <p:txBody>
          <a:bodyPr/>
          <a:lstStyle/>
          <a:p>
            <a:r>
              <a:rPr lang="en-US" dirty="0" smtClean="0"/>
              <a:t>Student interview 5</a:t>
            </a:r>
            <a:endParaRPr lang="en-US" dirty="0"/>
          </a:p>
        </p:txBody>
      </p:sp>
      <p:sp>
        <p:nvSpPr>
          <p:cNvPr id="4" name="Content Placeholder 3"/>
          <p:cNvSpPr>
            <a:spLocks noGrp="1"/>
          </p:cNvSpPr>
          <p:nvPr>
            <p:ph sz="half" idx="2"/>
          </p:nvPr>
        </p:nvSpPr>
        <p:spPr/>
        <p:txBody>
          <a:bodyPr/>
          <a:lstStyle/>
          <a:p>
            <a:r>
              <a:rPr lang="en-US" dirty="0">
                <a:latin typeface="Times New Roman" panose="02020603050405020304" pitchFamily="18" charset="0"/>
                <a:cs typeface="Times New Roman" panose="02020603050405020304" pitchFamily="18" charset="0"/>
              </a:rPr>
              <a:t>Why do you choose to drink </a:t>
            </a:r>
            <a:r>
              <a:rPr lang="en-US" dirty="0" smtClean="0">
                <a:latin typeface="Times New Roman" panose="02020603050405020304" pitchFamily="18" charset="0"/>
                <a:cs typeface="Times New Roman" panose="02020603050405020304" pitchFamily="18" charset="0"/>
              </a:rPr>
              <a:t>?</a:t>
            </a:r>
          </a:p>
          <a:p>
            <a:r>
              <a:rPr lang="en-US" dirty="0" smtClean="0">
                <a:latin typeface="Times New Roman" panose="02020603050405020304" pitchFamily="18" charset="0"/>
                <a:cs typeface="Times New Roman" panose="02020603050405020304" pitchFamily="18" charset="0"/>
              </a:rPr>
              <a:t>“I choose to drink because it makes the experience with my friends more “wild”” (freshman, 2015) </a:t>
            </a:r>
            <a:endParaRPr lang="en-US" dirty="0">
              <a:latin typeface="Times New Roman" panose="02020603050405020304" pitchFamily="18" charset="0"/>
              <a:cs typeface="Times New Roman" panose="02020603050405020304" pitchFamily="18" charset="0"/>
            </a:endParaRPr>
          </a:p>
          <a:p>
            <a:endParaRPr lang="en-US" dirty="0"/>
          </a:p>
        </p:txBody>
      </p:sp>
      <p:sp>
        <p:nvSpPr>
          <p:cNvPr id="5" name="Text Placeholder 4"/>
          <p:cNvSpPr>
            <a:spLocks noGrp="1"/>
          </p:cNvSpPr>
          <p:nvPr>
            <p:ph type="body" sz="quarter" idx="3"/>
          </p:nvPr>
        </p:nvSpPr>
        <p:spPr/>
        <p:txBody>
          <a:bodyPr/>
          <a:lstStyle/>
          <a:p>
            <a:r>
              <a:rPr lang="en-US" dirty="0" smtClean="0"/>
              <a:t>Student interview 6 (</a:t>
            </a:r>
            <a:r>
              <a:rPr lang="en-US" dirty="0"/>
              <a:t>G</a:t>
            </a:r>
            <a:r>
              <a:rPr lang="en-US" dirty="0" smtClean="0"/>
              <a:t>reek Life)</a:t>
            </a:r>
            <a:endParaRPr lang="en-US" dirty="0"/>
          </a:p>
        </p:txBody>
      </p:sp>
      <p:sp>
        <p:nvSpPr>
          <p:cNvPr id="6" name="Content Placeholder 5"/>
          <p:cNvSpPr>
            <a:spLocks noGrp="1"/>
          </p:cNvSpPr>
          <p:nvPr>
            <p:ph sz="quarter" idx="4"/>
          </p:nvPr>
        </p:nvSpPr>
        <p:spPr/>
        <p:txBody>
          <a:bodyPr>
            <a:normAutofit fontScale="92500"/>
          </a:bodyPr>
          <a:lstStyle/>
          <a:p>
            <a:r>
              <a:rPr lang="en-US" sz="2400" dirty="0">
                <a:latin typeface="Times New Roman" panose="02020603050405020304" pitchFamily="18" charset="0"/>
                <a:cs typeface="Times New Roman" panose="02020603050405020304" pitchFamily="18" charset="0"/>
              </a:rPr>
              <a:t>Why do you choose to drink ? Is it a personal choice or did the peer pressure of being in Greek life influence your decision</a:t>
            </a:r>
            <a:r>
              <a:rPr lang="en-US" sz="2400" dirty="0" smtClean="0">
                <a:latin typeface="Times New Roman" panose="02020603050405020304" pitchFamily="18" charset="0"/>
                <a:cs typeface="Times New Roman" panose="02020603050405020304" pitchFamily="18" charset="0"/>
              </a:rPr>
              <a:t>?</a:t>
            </a:r>
          </a:p>
          <a:p>
            <a:r>
              <a:rPr lang="en-US" sz="2400" dirty="0" smtClean="0">
                <a:latin typeface="Times New Roman" panose="02020603050405020304" pitchFamily="18" charset="0"/>
                <a:cs typeface="Times New Roman" panose="02020603050405020304" pitchFamily="18" charset="0"/>
              </a:rPr>
              <a:t>“I drink because my friends do and we do it together all the time. I never usually drink by myself unless my friends are with me. I think Greek life has pushed my drinking habits higher than they were before I got involved with </a:t>
            </a:r>
            <a:r>
              <a:rPr lang="en-US" sz="2400" dirty="0">
                <a:latin typeface="Times New Roman" panose="02020603050405020304" pitchFamily="18" charset="0"/>
                <a:cs typeface="Times New Roman" panose="02020603050405020304" pitchFamily="18" charset="0"/>
              </a:rPr>
              <a:t>G</a:t>
            </a:r>
            <a:r>
              <a:rPr lang="en-US" sz="2400" dirty="0" smtClean="0">
                <a:latin typeface="Times New Roman" panose="02020603050405020304" pitchFamily="18" charset="0"/>
                <a:cs typeface="Times New Roman" panose="02020603050405020304" pitchFamily="18" charset="0"/>
              </a:rPr>
              <a:t>reek life.” (Sophomore Theta tau, 2015)</a:t>
            </a:r>
          </a:p>
          <a:p>
            <a:endParaRPr lang="en-US" sz="2400" dirty="0"/>
          </a:p>
          <a:p>
            <a:endParaRPr lang="en-US" dirty="0"/>
          </a:p>
        </p:txBody>
      </p:sp>
    </p:spTree>
    <p:extLst>
      <p:ext uri="{BB962C8B-B14F-4D97-AF65-F5344CB8AC3E}">
        <p14:creationId xmlns:p14="http://schemas.microsoft.com/office/powerpoint/2010/main" val="28762072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Findings</a:t>
            </a:r>
            <a:endParaRPr lang="en-US" dirty="0"/>
          </a:p>
        </p:txBody>
      </p:sp>
      <p:sp>
        <p:nvSpPr>
          <p:cNvPr id="3" name="Text Placeholder 2"/>
          <p:cNvSpPr>
            <a:spLocks noGrp="1"/>
          </p:cNvSpPr>
          <p:nvPr>
            <p:ph type="body" idx="1"/>
          </p:nvPr>
        </p:nvSpPr>
        <p:spPr/>
        <p:txBody>
          <a:bodyPr/>
          <a:lstStyle/>
          <a:p>
            <a:r>
              <a:rPr lang="en-US" dirty="0" smtClean="0"/>
              <a:t>Student </a:t>
            </a:r>
            <a:endParaRPr lang="en-US" dirty="0"/>
          </a:p>
        </p:txBody>
      </p:sp>
      <p:sp>
        <p:nvSpPr>
          <p:cNvPr id="4" name="Content Placeholder 3"/>
          <p:cNvSpPr>
            <a:spLocks noGrp="1"/>
          </p:cNvSpPr>
          <p:nvPr>
            <p:ph sz="half" idx="2"/>
          </p:nvPr>
        </p:nvSpPr>
        <p:spPr/>
        <p:txBody>
          <a:bodyPr/>
          <a:lstStyle/>
          <a:p>
            <a:r>
              <a:rPr lang="en-US" dirty="0" smtClean="0">
                <a:latin typeface="Times New Roman" panose="02020603050405020304" pitchFamily="18" charset="0"/>
                <a:cs typeface="Times New Roman" panose="02020603050405020304" pitchFamily="18" charset="0"/>
              </a:rPr>
              <a:t>While interviewing a couple students who aren’t involved with Greek life I found that students started drinking since they were in high school. Now all the pressure that college gives they tend to drink more to relieve the stress. </a:t>
            </a:r>
            <a:endParaRPr lang="en-US" dirty="0">
              <a:latin typeface="Times New Roman" panose="02020603050405020304" pitchFamily="18" charset="0"/>
              <a:cs typeface="Times New Roman" panose="02020603050405020304" pitchFamily="18" charset="0"/>
            </a:endParaRPr>
          </a:p>
        </p:txBody>
      </p:sp>
      <p:sp>
        <p:nvSpPr>
          <p:cNvPr id="5" name="Text Placeholder 4"/>
          <p:cNvSpPr>
            <a:spLocks noGrp="1"/>
          </p:cNvSpPr>
          <p:nvPr>
            <p:ph type="body" sz="quarter" idx="3"/>
          </p:nvPr>
        </p:nvSpPr>
        <p:spPr/>
        <p:txBody>
          <a:bodyPr/>
          <a:lstStyle/>
          <a:p>
            <a:r>
              <a:rPr lang="en-US" dirty="0" smtClean="0"/>
              <a:t>Greek life student </a:t>
            </a:r>
            <a:endParaRPr lang="en-US" dirty="0"/>
          </a:p>
        </p:txBody>
      </p:sp>
      <p:sp>
        <p:nvSpPr>
          <p:cNvPr id="6" name="Content Placeholder 5"/>
          <p:cNvSpPr>
            <a:spLocks noGrp="1"/>
          </p:cNvSpPr>
          <p:nvPr>
            <p:ph sz="quarter" idx="4"/>
          </p:nvPr>
        </p:nvSpPr>
        <p:spPr/>
        <p:txBody>
          <a:bodyPr>
            <a:normAutofit fontScale="92500" lnSpcReduction="10000"/>
          </a:bodyPr>
          <a:lstStyle/>
          <a:p>
            <a:r>
              <a:rPr lang="en-US" dirty="0" smtClean="0">
                <a:latin typeface="Times New Roman" panose="02020603050405020304" pitchFamily="18" charset="0"/>
                <a:cs typeface="Times New Roman" panose="02020603050405020304" pitchFamily="18" charset="0"/>
              </a:rPr>
              <a:t>After conducting interviews with a couple members of Greek life I saw a pattern between the guys. The guys just do it just to do it. No peer pressure was involved. After interviewing females in Greek life I found that females drink because their friends asked them to. The difference between the guys and girls is that guys binge drink more than females do.</a:t>
            </a:r>
            <a:endParaRPr lang="en-US" dirty="0">
              <a:latin typeface="Times New Roman" panose="02020603050405020304" pitchFamily="18" charset="0"/>
              <a:cs typeface="Times New Roman" panose="02020603050405020304" pitchFamily="18" charset="0"/>
            </a:endParaRP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03232" y="209320"/>
            <a:ext cx="2101357" cy="2295756"/>
          </a:xfrm>
          <a:prstGeom prst="rect">
            <a:avLst/>
          </a:prstGeom>
        </p:spPr>
      </p:pic>
    </p:spTree>
    <p:extLst>
      <p:ext uri="{BB962C8B-B14F-4D97-AF65-F5344CB8AC3E}">
        <p14:creationId xmlns:p14="http://schemas.microsoft.com/office/powerpoint/2010/main" val="91266296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213</TotalTime>
  <Words>1459</Words>
  <Application>Microsoft Office PowerPoint</Application>
  <PresentationFormat>Widescreen</PresentationFormat>
  <Paragraphs>87</Paragraphs>
  <Slides>12</Slides>
  <Notes>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Calibri Light</vt:lpstr>
      <vt:lpstr>Times New Roman</vt:lpstr>
      <vt:lpstr>Office Theme</vt:lpstr>
      <vt:lpstr>CLUE</vt:lpstr>
      <vt:lpstr>Problem: College drinking </vt:lpstr>
      <vt:lpstr>Background statistics </vt:lpstr>
      <vt:lpstr>Background pt.2</vt:lpstr>
      <vt:lpstr>Background pt.3</vt:lpstr>
      <vt:lpstr>Method:</vt:lpstr>
      <vt:lpstr>Method pt. 2</vt:lpstr>
      <vt:lpstr>Method pt. 3</vt:lpstr>
      <vt:lpstr>Findings</vt:lpstr>
      <vt:lpstr>Findings pt. 2 </vt:lpstr>
      <vt:lpstr>Findings pt. 3</vt:lpstr>
      <vt:lpstr>Conclusion:</vt:lpstr>
    </vt:vector>
  </TitlesOfParts>
  <Company>Bloomsburg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Clue Draft</dc:title>
  <dc:creator>Breana A. Porter</dc:creator>
  <cp:lastModifiedBy>Breana A. Porter</cp:lastModifiedBy>
  <cp:revision>24</cp:revision>
  <cp:lastPrinted>2015-02-23T17:33:51Z</cp:lastPrinted>
  <dcterms:created xsi:type="dcterms:W3CDTF">2015-02-23T16:38:01Z</dcterms:created>
  <dcterms:modified xsi:type="dcterms:W3CDTF">2015-03-04T01:13:56Z</dcterms:modified>
</cp:coreProperties>
</file>